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8" r:id="rId4"/>
    <p:sldId id="311" r:id="rId5"/>
    <p:sldId id="313" r:id="rId6"/>
    <p:sldId id="314" r:id="rId7"/>
    <p:sldId id="259" r:id="rId8"/>
    <p:sldId id="261" r:id="rId9"/>
    <p:sldId id="264" r:id="rId10"/>
    <p:sldId id="315" r:id="rId11"/>
    <p:sldId id="312" r:id="rId12"/>
    <p:sldId id="265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ebas Neue" panose="020B0606020202050201" pitchFamily="34" charset="0"/>
      <p:regular r:id="rId16"/>
    </p:embeddedFont>
    <p:embeddedFont>
      <p:font typeface="Manrope" panose="020B0604020202020204" charset="0"/>
      <p:regular r:id="rId17"/>
      <p:bold r:id="rId18"/>
    </p:embeddedFont>
    <p:embeddedFont>
      <p:font typeface="Oxygen" panose="02000503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65468" autoAdjust="0"/>
  </p:normalViewPr>
  <p:slideViewPr>
    <p:cSldViewPr snapToGrid="0">
      <p:cViewPr varScale="1">
        <p:scale>
          <a:sx n="83" d="100"/>
          <a:sy n="83" d="100"/>
        </p:scale>
        <p:origin x="114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Здравствуйте, меня зовут Есенов Константин, студент группы СМ7-13М. Сегодня я представляю вам свою НИР на тему: "Применение системы </a:t>
            </a:r>
            <a:r>
              <a:rPr lang="ru-RU" dirty="0" err="1"/>
              <a:t>мультиобъектного</a:t>
            </a:r>
            <a:r>
              <a:rPr lang="ru-RU" dirty="0"/>
              <a:t> трекинга в системах адаптивного круиз-контроля и автоматического экстренного торможения".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Необходимые сокращения, которые будут использованы в презентации, представлены в раздаточном материале.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По данным Всемирной Организации Здравоохранения, на дорогах мира ежегодно гибнет 1,35 млн. человек. Это 8-я причина смерти для жителей Земли. Поэтому тема безопасности людей занимает одну из ведущих позиций.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Развитие автономных автомобилей направлено на повышение безопасности и эффективности дорожного движения.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Таким образом, на основании вышесказанного, можно сказать, что введение МОТ в систему АКК и АЭТ позволит: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Распознавать и отслеживать несколько объектов.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Адаптировать автомобиль к изменениям в дорожном трафике — MOT также может помогать в прогнозировании траекторий движения окружающих транспортных средств, что позволяет системе АКК 	  	предвидеть возможные изменения в движении и заранее адаптироваться к ним.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Принимать решение об экстренном торможении и изменении траектории движения — система, получая данные от MOT, получит возможность принимать решение об изменении скорости или траектории 	движения автомобиля, а также, об экстренном торможении для минимизации ущерба.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По итогам НИР был составлен план работ на ВКРМ.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pPr marL="158750" indent="0">
              <a:spcAft>
                <a:spcPts val="1200"/>
              </a:spcAft>
              <a:buNone/>
            </a:pPr>
            <a:endParaRPr lang="ru-RU" dirty="0">
              <a:latin typeface="Manrope" panose="020B0604020202020204" charset="0"/>
            </a:endParaRPr>
          </a:p>
          <a:p>
            <a:pPr marL="158750" indent="0">
              <a:spcAft>
                <a:spcPts val="1200"/>
              </a:spcAft>
              <a:buNone/>
            </a:pPr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>
                <a:latin typeface="Manrope" panose="020B0604020202020204" charset="0"/>
              </a:rPr>
              <a:t>	- Был проведен анализ методов детекции и отслеживания объектов;</a:t>
            </a: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>
                <a:latin typeface="Manrope" panose="020B0604020202020204" charset="0"/>
              </a:rPr>
              <a:t>	- Был составлен план работ на ВКРМ.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Основная цель --- провести анализ существующих систем </a:t>
            </a:r>
            <a:r>
              <a:rPr lang="ru-RU" dirty="0" err="1"/>
              <a:t>мультиобъектного</a:t>
            </a:r>
            <a:r>
              <a:rPr lang="ru-RU" dirty="0"/>
              <a:t> трекинга, рассмотреть как они могут.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Выделим ряд задач, которые нам необходимо решить: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Задача определения: что и как будем распознавать? Изучить существующие методы определения объектов на изображении/видео;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Задача отслеживания: как будем следить за объектами? Провести анализ методов отслеживания;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Составить план работ над ВКРМ.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 соответствии с стандарту SAE J3016 существует 6 уровней автоматизации автономных автомобилей. Данная классификация автономных автомобилей зависит от количества контроля системой помощи водителю движением автомобиля.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Основные объекты которые необходимо отслеживать --- это пешеходы и другие автомобили. Для этого необходимо выбрать один способов детекции объекта на видео.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Были рассмотрены такое методы как: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Метод градиентов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</a:t>
            </a:r>
            <a:r>
              <a:rPr lang="ru-RU" dirty="0" err="1"/>
              <a:t>Сверточные</a:t>
            </a:r>
            <a:r>
              <a:rPr lang="ru-RU" dirty="0"/>
              <a:t> НС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Single </a:t>
            </a:r>
            <a:r>
              <a:rPr lang="ru-RU" dirty="0" err="1"/>
              <a:t>short</a:t>
            </a:r>
            <a:r>
              <a:rPr lang="ru-RU" dirty="0"/>
              <a:t> </a:t>
            </a:r>
            <a:r>
              <a:rPr lang="ru-RU" dirty="0" err="1"/>
              <a:t>detection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You Only Look </a:t>
            </a:r>
            <a:r>
              <a:rPr lang="ru-RU" dirty="0" err="1"/>
              <a:t>Once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Метод градиентов очень не точный, он не определит, что конкретно отслеживается. Также он плохо реагирует на изменение масштаба и света.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</a:t>
            </a:r>
            <a:r>
              <a:rPr lang="ru-RU" dirty="0" err="1"/>
              <a:t>Сверточные</a:t>
            </a:r>
            <a:r>
              <a:rPr lang="ru-RU" dirty="0"/>
              <a:t> нейросети долго определяют что изображено на картинках, так как "сворачиваемость" происходит несколько раз.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SSD и YOLO очень похожи, так как они обе "смотрят" на картинку один раз, но. так как YOLA более продвинутая, остановимся на ней.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12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YOLO очень хороша тем, что очень быстрая и позволит определять необходимые нам объекты в реальном времени. Заранее обучив данную нейронную сеть, мы сможем довольно точно определять объекты, что способствует более точному отслеживанию.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6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</a:t>
            </a:r>
            <a:r>
              <a:rPr lang="ru-RU" dirty="0" err="1"/>
              <a:t>Мультиобъектный</a:t>
            </a:r>
            <a:r>
              <a:rPr lang="ru-RU" dirty="0"/>
              <a:t> трекинг (MOT) — это процесс идентификации и отслеживания нескольких объектов в пространстве и времени, при помощи компьютерного зрения. MOT важен для понимания и анализа сложных сцен, где множество объектов взаимодействуют друг с другом, и он находит применение во многих областях, включая видеонаблюдение, робототехнику и, конечно же, автономные транспортные средства.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Исходя из задачи, нам необходимы такие алгоритмы, которые заранее знают, какие объекты отслеживать и которые работают в реальном времени.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По итогу мы получаем три алгоритма фильтрации: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Фильтр Калмана — широко используется для предсказания положения и скорости объектов. Он предполагает, что движение объекта может быть аппроксимировано линейной моделью. Однако, с нелинейными моделями он менее эффективен.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Расширенный фильтр Калмана — позволяет работать с нелинейными моделями, что расширяет возможности его применения. В отличие от своего линейного аналога, расширенный фильтр Калмана в общем случае не является оптимальным средством оценки (он оптимален, если измерение и модель перехода состояния являются линейными, т.к. в этом случае расширенный фильтр Калмана идентичен обычному).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-- Частотный фильтр — нелинейная альтернатива Фильтру Калмана, использует "частицы" для представления возможных состояний объекта и обновляет их на основе наблюдений. Предлагает лучшую производительность для нелинейного движения, но требует больше вычислительных ресурсов.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Адаптивный круиз-контроль --- это продвинутая версия традиционного круиз-контроля, который не только поддерживает заданную скорость, но и автоматически регулирует скорость автомобиля для поддержания безопасного расстояния до впереди идущего автомобиля.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Автоматическое экстренное торможение --- это система активной безопасности в автомобилях, которая определяет потенциальную опасную ситуацию и, путем автоматического применения тормозов, смягчает, либо полностью предотвращает их.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Эти системы очень важны для комфортного и безопасного вождения, поэтому их улучшение позволит перейти на новый уровень развития автономных автомобилей.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 и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E26F-8D2D-BB04-1A6F-5E670D78D1A5}"/>
              </a:ext>
            </a:extLst>
          </p:cNvPr>
          <p:cNvSpPr txBox="1"/>
          <p:nvPr/>
        </p:nvSpPr>
        <p:spPr>
          <a:xfrm>
            <a:off x="590099" y="1267681"/>
            <a:ext cx="43213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Использование МОТ позволит: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Распознавать и отслеживать несколько объектов;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Адаптировать автомобиль к изменениям в дорожном трафике;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Принимать решение об экстренном торможении и изменении траектории движения.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81B87-C545-A334-79EF-D40FA30DF0B1}"/>
              </a:ext>
            </a:extLst>
          </p:cNvPr>
          <p:cNvSpPr txBox="1"/>
          <p:nvPr/>
        </p:nvSpPr>
        <p:spPr>
          <a:xfrm>
            <a:off x="8661176" y="4681835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10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2364C6-AB7A-E059-2E44-C66B026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1056529"/>
            <a:ext cx="3275333" cy="16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97F33C-8A30-777A-C588-274D83F9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2839460"/>
            <a:ext cx="3275333" cy="18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7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802238"/>
              </p:ext>
            </p:extLst>
          </p:nvPr>
        </p:nvGraphicFramePr>
        <p:xfrm>
          <a:off x="1516912" y="1322832"/>
          <a:ext cx="6031843" cy="297485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945278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Анализ литературы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- Ознакомление с существующими методами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системы МОТ, ее настройка и тренировка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который будет использоваться в системах АКК и АЭТ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293246" y="553430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 работ</a:t>
            </a:r>
            <a:r>
              <a:rPr lang="ru-RU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F66A3-D124-ED8E-C9BC-998C6CC7895B}"/>
              </a:ext>
            </a:extLst>
          </p:cNvPr>
          <p:cNvSpPr txBox="1"/>
          <p:nvPr/>
        </p:nvSpPr>
        <p:spPr>
          <a:xfrm>
            <a:off x="8621294" y="46818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11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проведен анализ методов детекции и отслеживания объектов;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составлен план работ на ВКРМ.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DA82-A224-F651-AE1C-DAB4751F1094}"/>
              </a:ext>
            </a:extLst>
          </p:cNvPr>
          <p:cNvSpPr txBox="1"/>
          <p:nvPr/>
        </p:nvSpPr>
        <p:spPr>
          <a:xfrm>
            <a:off x="8586130" y="4702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Цель и задачи НИР</a:t>
            </a:r>
            <a:endParaRPr dirty="0">
              <a:latin typeface="Manrope" panose="020B0604020202020204" charset="0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459960" y="1201608"/>
            <a:ext cx="82236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pPr marL="4445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Анализ существующих систем </a:t>
            </a:r>
            <a:r>
              <a:rPr lang="ru-RU" sz="1600" dirty="0" err="1">
                <a:latin typeface="Manrope" panose="020B0604020202020204" charset="0"/>
              </a:rPr>
              <a:t>мультиобъектного</a:t>
            </a:r>
            <a:r>
              <a:rPr lang="ru-RU" sz="1600" dirty="0">
                <a:latin typeface="Manrope" panose="020B0604020202020204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459960" y="2571750"/>
            <a:ext cx="82236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b="1" dirty="0">
                <a:latin typeface="Manrope" panose="020B0604020202020204" charset="0"/>
              </a:rPr>
              <a:t>Задачи:</a:t>
            </a:r>
            <a:endParaRPr lang="ru-RU" sz="18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Исследовать существующие методы детекции объектов на изображении/видео;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методов отслеживания;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Составить план работы над ВКРМ.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EB444-5A3B-A5D0-A82C-AE029B0CC3F5}"/>
              </a:ext>
            </a:extLst>
          </p:cNvPr>
          <p:cNvSpPr txBox="1"/>
          <p:nvPr/>
        </p:nvSpPr>
        <p:spPr>
          <a:xfrm>
            <a:off x="8683640" y="4695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846863" y="1825510"/>
            <a:ext cx="247028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Полное отсутствие автоматизации. </a:t>
            </a:r>
            <a:endParaRPr dirty="0"/>
          </a:p>
        </p:txBody>
      </p:sp>
      <p:sp>
        <p:nvSpPr>
          <p:cNvPr id="489" name="Google Shape;489;p39"/>
          <p:cNvSpPr txBox="1">
            <a:spLocks noGrp="1"/>
          </p:cNvSpPr>
          <p:nvPr>
            <p:ph type="title" idx="5"/>
          </p:nvPr>
        </p:nvSpPr>
        <p:spPr>
          <a:xfrm>
            <a:off x="472890" y="182734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 idx="6"/>
          </p:nvPr>
        </p:nvSpPr>
        <p:spPr>
          <a:xfrm>
            <a:off x="3325993" y="182551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endParaRPr dirty="0"/>
          </a:p>
        </p:txBody>
      </p:sp>
      <p:sp>
        <p:nvSpPr>
          <p:cNvPr id="2" name="Google Shape;489;p39">
            <a:extLst>
              <a:ext uri="{FF2B5EF4-FFF2-40B4-BE49-F238E27FC236}">
                <a16:creationId xmlns:a16="http://schemas.microsoft.com/office/drawing/2014/main" id="{9B99054C-D3F7-5D5B-451F-DFC00D791F5E}"/>
              </a:ext>
            </a:extLst>
          </p:cNvPr>
          <p:cNvSpPr txBox="1">
            <a:spLocks/>
          </p:cNvSpPr>
          <p:nvPr/>
        </p:nvSpPr>
        <p:spPr>
          <a:xfrm>
            <a:off x="5992109" y="1825510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2</a:t>
            </a:r>
            <a:endParaRPr lang="en" dirty="0"/>
          </a:p>
        </p:txBody>
      </p:sp>
      <p:sp>
        <p:nvSpPr>
          <p:cNvPr id="15" name="Google Shape;486;p39">
            <a:extLst>
              <a:ext uri="{FF2B5EF4-FFF2-40B4-BE49-F238E27FC236}">
                <a16:creationId xmlns:a16="http://schemas.microsoft.com/office/drawing/2014/main" id="{BC050757-533E-95B8-71FC-C37B36CE5577}"/>
              </a:ext>
            </a:extLst>
          </p:cNvPr>
          <p:cNvSpPr txBox="1">
            <a:spLocks/>
          </p:cNvSpPr>
          <p:nvPr/>
        </p:nvSpPr>
        <p:spPr>
          <a:xfrm>
            <a:off x="835984" y="3435601"/>
            <a:ext cx="240472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Условная автоматизация.</a:t>
            </a:r>
          </a:p>
        </p:txBody>
      </p:sp>
      <p:sp>
        <p:nvSpPr>
          <p:cNvPr id="17" name="Google Shape;490;p39">
            <a:extLst>
              <a:ext uri="{FF2B5EF4-FFF2-40B4-BE49-F238E27FC236}">
                <a16:creationId xmlns:a16="http://schemas.microsoft.com/office/drawing/2014/main" id="{8CA22623-8D70-38C2-3A45-78F3FA3E371C}"/>
              </a:ext>
            </a:extLst>
          </p:cNvPr>
          <p:cNvSpPr txBox="1">
            <a:spLocks/>
          </p:cNvSpPr>
          <p:nvPr/>
        </p:nvSpPr>
        <p:spPr>
          <a:xfrm>
            <a:off x="462010" y="3381305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3</a:t>
            </a:r>
          </a:p>
        </p:txBody>
      </p:sp>
      <p:sp>
        <p:nvSpPr>
          <p:cNvPr id="18" name="Google Shape;489;p39">
            <a:extLst>
              <a:ext uri="{FF2B5EF4-FFF2-40B4-BE49-F238E27FC236}">
                <a16:creationId xmlns:a16="http://schemas.microsoft.com/office/drawing/2014/main" id="{BC6EC5D7-93CB-9D26-6920-D3B47E164DE5}"/>
              </a:ext>
            </a:extLst>
          </p:cNvPr>
          <p:cNvSpPr txBox="1">
            <a:spLocks/>
          </p:cNvSpPr>
          <p:nvPr/>
        </p:nvSpPr>
        <p:spPr>
          <a:xfrm>
            <a:off x="3317146" y="3381305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4</a:t>
            </a:r>
            <a:endParaRPr lang="en" dirty="0"/>
          </a:p>
        </p:txBody>
      </p:sp>
      <p:sp>
        <p:nvSpPr>
          <p:cNvPr id="23" name="Google Shape;490;p39">
            <a:extLst>
              <a:ext uri="{FF2B5EF4-FFF2-40B4-BE49-F238E27FC236}">
                <a16:creationId xmlns:a16="http://schemas.microsoft.com/office/drawing/2014/main" id="{3E2B80F5-D009-0D26-6497-FC78FAB9C77E}"/>
              </a:ext>
            </a:extLst>
          </p:cNvPr>
          <p:cNvSpPr txBox="1">
            <a:spLocks/>
          </p:cNvSpPr>
          <p:nvPr/>
        </p:nvSpPr>
        <p:spPr>
          <a:xfrm>
            <a:off x="5992109" y="3381305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5</a:t>
            </a:r>
          </a:p>
        </p:txBody>
      </p:sp>
      <p:sp>
        <p:nvSpPr>
          <p:cNvPr id="26" name="Google Shape;486;p39">
            <a:extLst>
              <a:ext uri="{FF2B5EF4-FFF2-40B4-BE49-F238E27FC236}">
                <a16:creationId xmlns:a16="http://schemas.microsoft.com/office/drawing/2014/main" id="{139D6872-B80B-A325-007C-DF131F4C27EC}"/>
              </a:ext>
            </a:extLst>
          </p:cNvPr>
          <p:cNvSpPr txBox="1">
            <a:spLocks/>
          </p:cNvSpPr>
          <p:nvPr/>
        </p:nvSpPr>
        <p:spPr>
          <a:xfrm>
            <a:off x="3708814" y="1910137"/>
            <a:ext cx="237102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Помощь водителю. </a:t>
            </a:r>
          </a:p>
        </p:txBody>
      </p:sp>
      <p:sp>
        <p:nvSpPr>
          <p:cNvPr id="27" name="Google Shape;486;p39">
            <a:extLst>
              <a:ext uri="{FF2B5EF4-FFF2-40B4-BE49-F238E27FC236}">
                <a16:creationId xmlns:a16="http://schemas.microsoft.com/office/drawing/2014/main" id="{7721EEB6-7741-B771-6776-0E07DC604A82}"/>
              </a:ext>
            </a:extLst>
          </p:cNvPr>
          <p:cNvSpPr txBox="1">
            <a:spLocks/>
          </p:cNvSpPr>
          <p:nvPr/>
        </p:nvSpPr>
        <p:spPr>
          <a:xfrm>
            <a:off x="6392624" y="1910137"/>
            <a:ext cx="25491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Частичная автоматизация.</a:t>
            </a:r>
          </a:p>
        </p:txBody>
      </p:sp>
      <p:sp>
        <p:nvSpPr>
          <p:cNvPr id="28" name="Google Shape;486;p39">
            <a:extLst>
              <a:ext uri="{FF2B5EF4-FFF2-40B4-BE49-F238E27FC236}">
                <a16:creationId xmlns:a16="http://schemas.microsoft.com/office/drawing/2014/main" id="{F25C4F4C-46AD-6941-FC1A-D16A48D6E79F}"/>
              </a:ext>
            </a:extLst>
          </p:cNvPr>
          <p:cNvSpPr txBox="1">
            <a:spLocks/>
          </p:cNvSpPr>
          <p:nvPr/>
        </p:nvSpPr>
        <p:spPr>
          <a:xfrm>
            <a:off x="3691120" y="3435601"/>
            <a:ext cx="227038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Высокая автоматизация.</a:t>
            </a:r>
          </a:p>
          <a:p>
            <a:pPr marL="0" indent="0"/>
            <a:endParaRPr lang="ru-RU" dirty="0"/>
          </a:p>
        </p:txBody>
      </p:sp>
      <p:sp>
        <p:nvSpPr>
          <p:cNvPr id="29" name="Google Shape;486;p39">
            <a:extLst>
              <a:ext uri="{FF2B5EF4-FFF2-40B4-BE49-F238E27FC236}">
                <a16:creationId xmlns:a16="http://schemas.microsoft.com/office/drawing/2014/main" id="{9C899AB6-BF04-94E7-00F2-5B1ED939AC6E}"/>
              </a:ext>
            </a:extLst>
          </p:cNvPr>
          <p:cNvSpPr txBox="1">
            <a:spLocks/>
          </p:cNvSpPr>
          <p:nvPr/>
        </p:nvSpPr>
        <p:spPr>
          <a:xfrm>
            <a:off x="6442490" y="3442470"/>
            <a:ext cx="223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Полная автоматизация. 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3B91195-6693-F224-79C3-47C24F8B4AD5}"/>
              </a:ext>
            </a:extLst>
          </p:cNvPr>
          <p:cNvCxnSpPr>
            <a:cxnSpLocks/>
          </p:cNvCxnSpPr>
          <p:nvPr/>
        </p:nvCxnSpPr>
        <p:spPr>
          <a:xfrm>
            <a:off x="322521" y="2876550"/>
            <a:ext cx="84989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2E95E0-2F46-BCE8-A0F6-6881DA5CD0EE}"/>
              </a:ext>
            </a:extLst>
          </p:cNvPr>
          <p:cNvSpPr txBox="1"/>
          <p:nvPr/>
        </p:nvSpPr>
        <p:spPr>
          <a:xfrm>
            <a:off x="8683640" y="469540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3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2" y="1403494"/>
            <a:ext cx="3965538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4571801" y="1403494"/>
            <a:ext cx="4191117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Детекция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844120" y="407828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6219136" y="4091227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Автомобили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1F9D4-6D54-16F8-4FBF-D33097ADC587}"/>
              </a:ext>
            </a:extLst>
          </p:cNvPr>
          <p:cNvSpPr txBox="1"/>
          <p:nvPr/>
        </p:nvSpPr>
        <p:spPr>
          <a:xfrm>
            <a:off x="8683640" y="469540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4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036" name="Google Shape;475;p38">
            <a:extLst>
              <a:ext uri="{FF2B5EF4-FFF2-40B4-BE49-F238E27FC236}">
                <a16:creationId xmlns:a16="http://schemas.microsoft.com/office/drawing/2014/main" id="{4CC5CF6D-EC6D-725B-FE64-120FDC24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Методы детекции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60E730-517B-E5AC-6C01-C9ECFDADC0ED}"/>
              </a:ext>
            </a:extLst>
          </p:cNvPr>
          <p:cNvSpPr txBox="1"/>
          <p:nvPr/>
        </p:nvSpPr>
        <p:spPr>
          <a:xfrm>
            <a:off x="852106" y="1813635"/>
            <a:ext cx="6542176" cy="171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anrope" panose="020B0604020202020204" charset="0"/>
              </a:rPr>
              <a:t>Метод градиентов (</a:t>
            </a:r>
            <a:r>
              <a:rPr lang="en-US" sz="1800" dirty="0">
                <a:latin typeface="Manrope" panose="020B0604020202020204" charset="0"/>
              </a:rPr>
              <a:t>HOG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>
                <a:latin typeface="Manrope" panose="020B0604020202020204" charset="0"/>
              </a:rPr>
              <a:t>Свёрточные</a:t>
            </a:r>
            <a:r>
              <a:rPr lang="ru-RU" sz="1800" dirty="0">
                <a:latin typeface="Manrope" panose="020B0604020202020204" charset="0"/>
              </a:rPr>
              <a:t> нейронные сети (</a:t>
            </a:r>
            <a:r>
              <a:rPr lang="en-US" sz="1800" dirty="0">
                <a:latin typeface="Manrope" panose="020B0604020202020204" charset="0"/>
              </a:rPr>
              <a:t>CNN, R-CNN, Fast R-CNN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Single Shot Detector (SSD)</a:t>
            </a:r>
            <a:r>
              <a:rPr lang="ru-RU" sz="1800" dirty="0">
                <a:latin typeface="Manrope" panose="020B0604020202020204" charset="0"/>
              </a:rPr>
              <a:t>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YOLO</a:t>
            </a:r>
            <a:endParaRPr lang="ru-RU" sz="1800" dirty="0">
              <a:latin typeface="Manrop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857FA-A3F6-36DA-CCEC-170F4168FF93}"/>
              </a:ext>
            </a:extLst>
          </p:cNvPr>
          <p:cNvSpPr txBox="1"/>
          <p:nvPr/>
        </p:nvSpPr>
        <p:spPr>
          <a:xfrm>
            <a:off x="8683640" y="469540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5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3" name="Google Shape;475;p38">
            <a:extLst>
              <a:ext uri="{FF2B5EF4-FFF2-40B4-BE49-F238E27FC236}">
                <a16:creationId xmlns:a16="http://schemas.microsoft.com/office/drawing/2014/main" id="{5675656F-13AE-B643-E741-EC8BE30CE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" panose="020B0604020202020204" charset="0"/>
              </a:rPr>
              <a:t>YOLO (you only look once)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001AE6B-621C-FDF4-A0CC-57F1CF01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" y="1777594"/>
            <a:ext cx="2088451" cy="20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06D50E-0846-CDEB-5598-BDB5EBF3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1399296"/>
            <a:ext cx="1318026" cy="13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169D59-F72D-714D-9EEB-C6FAFFFB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3019909"/>
            <a:ext cx="1318026" cy="1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C94F-2196-2DF9-BC2F-FE7C4F6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1" y="1772711"/>
            <a:ext cx="2068844" cy="2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66F8C3-56A7-92B2-50E1-2278356561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070571" y="2058309"/>
            <a:ext cx="902958" cy="758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57C2B68-80CD-B194-4D05-F16C1A8389AE}"/>
              </a:ext>
            </a:extLst>
          </p:cNvPr>
          <p:cNvCxnSpPr>
            <a:cxnSpLocks/>
            <a:stCxn id="21" idx="3"/>
            <a:endCxn id="1030" idx="1"/>
          </p:cNvCxnSpPr>
          <p:nvPr/>
        </p:nvCxnSpPr>
        <p:spPr>
          <a:xfrm>
            <a:off x="3070571" y="2816929"/>
            <a:ext cx="902958" cy="8666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Соединитель: уступ 1023">
            <a:extLst>
              <a:ext uri="{FF2B5EF4-FFF2-40B4-BE49-F238E27FC236}">
                <a16:creationId xmlns:a16="http://schemas.microsoft.com/office/drawing/2014/main" id="{A684A838-E990-F8A3-CFB2-CFA87ECF6F1F}"/>
              </a:ext>
            </a:extLst>
          </p:cNvPr>
          <p:cNvCxnSpPr>
            <a:cxnSpLocks/>
            <a:stCxn id="22" idx="3"/>
            <a:endCxn id="1032" idx="1"/>
          </p:cNvCxnSpPr>
          <p:nvPr/>
        </p:nvCxnSpPr>
        <p:spPr>
          <a:xfrm>
            <a:off x="5291555" y="2058309"/>
            <a:ext cx="761776" cy="756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Соединитель: уступ 1028">
            <a:extLst>
              <a:ext uri="{FF2B5EF4-FFF2-40B4-BE49-F238E27FC236}">
                <a16:creationId xmlns:a16="http://schemas.microsoft.com/office/drawing/2014/main" id="{FE7FCD22-35A5-B915-9899-593460142025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5291555" y="2814487"/>
            <a:ext cx="761776" cy="8691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C8770-7680-50A7-32AE-BCD48B80E53C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6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6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09" y="1300702"/>
            <a:ext cx="5426935" cy="30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2061234E-07F6-4C65-8229-90136B3865B0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AED8D861-B328-4C35-4C50-65EA9FD1F576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7740644-7502-0F62-62F0-8D977EDADE90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4103F54A-6744-9AB5-74AF-520937005AE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BBB6B7AB-DDFA-AE40-76E0-F43F3A863FC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E7F2DC8-FD7A-C83F-85EB-26789AB83746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D2C2123E-273F-7C27-F0B7-E3621AF7B34B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B6E6058E-0807-E053-E962-834647046DA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8D1A583D-61FC-9AE9-0C9B-EFFF7D34721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4016B9-7B27-E027-2BA8-88A17D18A83B}"/>
              </a:ext>
            </a:extLst>
          </p:cNvPr>
          <p:cNvSpPr txBox="1"/>
          <p:nvPr/>
        </p:nvSpPr>
        <p:spPr>
          <a:xfrm>
            <a:off x="8683640" y="4695408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7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1002752" y="262269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 для отслеживания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95551"/>
              </p:ext>
            </p:extLst>
          </p:nvPr>
        </p:nvGraphicFramePr>
        <p:xfrm>
          <a:off x="744279" y="1208361"/>
          <a:ext cx="7655441" cy="3004332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402958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81408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762206"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  <a:p>
                      <a:pPr algn="ctr"/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24212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Хорошо работает с линейными моделями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Плохо работает с нелинейными моделями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Работает с нелинейными моделями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В общем случае не является оптимальным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Лучшая производительность для нелинейного движения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Требует больше вычислительных 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DE862E-C080-B70A-C0D9-CEE51043A076}"/>
              </a:ext>
            </a:extLst>
          </p:cNvPr>
          <p:cNvSpPr txBox="1"/>
          <p:nvPr/>
        </p:nvSpPr>
        <p:spPr>
          <a:xfrm>
            <a:off x="8683640" y="469540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8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АКК и АЭТ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D7CC-C3C6-C5F1-0BF5-BD4DC99B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36040"/>
            <a:ext cx="3540111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1D945A-89BF-3CFD-3218-715F06C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88" y="2692252"/>
            <a:ext cx="3540112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B85FB-F2C9-DA16-6E0E-C44356BCA502}"/>
              </a:ext>
            </a:extLst>
          </p:cNvPr>
          <p:cNvSpPr txBox="1"/>
          <p:nvPr/>
        </p:nvSpPr>
        <p:spPr>
          <a:xfrm>
            <a:off x="4423144" y="1588806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Адаптивный круиз-контроль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49C06-F555-0DB0-DA27-ECF3F5F99C6E}"/>
              </a:ext>
            </a:extLst>
          </p:cNvPr>
          <p:cNvSpPr txBox="1"/>
          <p:nvPr/>
        </p:nvSpPr>
        <p:spPr>
          <a:xfrm>
            <a:off x="656449" y="3668906"/>
            <a:ext cx="422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Автоматическое экстренное торможение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4CC5-CFD9-3B88-2464-9DB698792169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9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1258</Words>
  <Application>Microsoft Office PowerPoint</Application>
  <PresentationFormat>Экран (16:9)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Manrope</vt:lpstr>
      <vt:lpstr>Oxygen</vt:lpstr>
      <vt:lpstr>Arial</vt:lpstr>
      <vt:lpstr>Anaheim</vt:lpstr>
      <vt:lpstr>Bebas Neue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Цель и задачи НИР</vt:lpstr>
      <vt:lpstr>Уровни автономности </vt:lpstr>
      <vt:lpstr>Детекция объектов </vt:lpstr>
      <vt:lpstr>Методы детекции</vt:lpstr>
      <vt:lpstr>YOLO (you only look once)</vt:lpstr>
      <vt:lpstr>Мультиобъектный трекинг</vt:lpstr>
      <vt:lpstr>Презентация PowerPoint</vt:lpstr>
      <vt:lpstr>АКК и АЭТ</vt:lpstr>
      <vt:lpstr>Применение MOT в АКК и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Константин Есенов</cp:lastModifiedBy>
  <cp:revision>8</cp:revision>
  <dcterms:modified xsi:type="dcterms:W3CDTF">2023-12-12T22:16:18Z</dcterms:modified>
</cp:coreProperties>
</file>